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4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5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74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219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B924-A6B6-4E9C-8F3B-53A0B10936C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87D3C-13B7-41A4-B6B3-08142F0D3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3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62A1-68C5-4558-958A-698D9DD9204E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6E42-0B3A-40B3-88D8-1E295C1680D5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6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AD33-EC74-42BA-AB7D-B44F042DE1FF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9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62A1-68C5-4558-958A-698D9DD9204E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13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F4BFF-2C4A-42AF-B529-DB599B77261A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63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9C8E-831B-4596-AD5A-7C79EA4807D4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494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3885-24C4-48E0-9E31-D3B46DA83910}" type="datetime1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4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9812-9103-4C14-85F9-1C6E9478D1E1}" type="datetime1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96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43F2-92FE-4BBF-8373-584F3BBF7128}" type="datetime1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75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9519-A5A3-4838-BEB5-64C672D6A8D3}" type="datetime1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87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EDFAB7-2CB1-496A-9FA7-1EC73F823B17}" type="datetime1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9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F4BFF-2C4A-42AF-B529-DB599B77261A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7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20A6-A375-4F98-9DC2-E4A12B5139A9}" type="datetime1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78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6E42-0B3A-40B3-88D8-1E295C1680D5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7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AD33-EC74-42BA-AB7D-B44F042DE1FF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7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9C8E-831B-4596-AD5A-7C79EA4807D4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9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3885-24C4-48E0-9E31-D3B46DA83910}" type="datetime1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9812-9103-4C14-85F9-1C6E9478D1E1}" type="datetime1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9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43F2-92FE-4BBF-8373-584F3BBF7128}" type="datetime1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6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B9519-A5A3-4838-BEB5-64C672D6A8D3}" type="datetime1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FAB7-2CB1-496A-9FA7-1EC73F823B17}" type="datetime1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20A6-A375-4F98-9DC2-E4A12B5139A9}" type="datetime1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EFAF8-B24D-45E0-A5A0-51E30593C06B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5EFAF8-B24D-45E0-A5A0-51E30593C06B}" type="datetime1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n-NO" smtClean="0"/>
              <a:t>STMIK LOMBOK  Jln. Basuki Rahmat No.105 Praya Lombok Tengah NTB www.stmiklombok.ac.id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E9F08B0-E082-4D87-B5A2-F9EEEE8AD8E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27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05884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latin typeface="Bahnschrift Condensed" panose="020B0502040204020203" pitchFamily="34" charset="0"/>
              </a:rPr>
              <a:t>SISTEM INFORMASI GEOGRAFIS</a:t>
            </a:r>
            <a:endParaRPr lang="en-US" sz="8000" b="1" dirty="0">
              <a:latin typeface="Bahnschrift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2682"/>
            <a:ext cx="9144000" cy="605118"/>
          </a:xfrm>
        </p:spPr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JIHADUL AKBAR</a:t>
            </a:r>
            <a:endParaRPr lang="en-US" b="1" dirty="0">
              <a:latin typeface="Bahnschrift Condensed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1" y="5990021"/>
            <a:ext cx="2967318" cy="5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Jawab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pertanyaan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berikut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dengan</a:t>
            </a:r>
            <a:r>
              <a:rPr lang="en-US" dirty="0" smtClean="0">
                <a:latin typeface="Bahnschrift Condensed" panose="020B0502040204020203" pitchFamily="34" charset="0"/>
              </a:rPr>
              <a:t> GIS: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err="1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Lokasi</a:t>
            </a:r>
            <a:r>
              <a:rPr lang="en-US" sz="3600" dirty="0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: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Apa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itu</a:t>
            </a:r>
            <a:r>
              <a:rPr lang="en-US" sz="3600" dirty="0">
                <a:latin typeface="Bahnschrift SemiLight SemiConde" panose="020B0502040204020203" pitchFamily="34" charset="0"/>
              </a:rPr>
              <a:t> di 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...?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err="1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Kondisi</a:t>
            </a:r>
            <a:r>
              <a:rPr lang="en-US" sz="3600" dirty="0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: </a:t>
            </a:r>
            <a:r>
              <a:rPr lang="en-US" sz="3600" dirty="0">
                <a:latin typeface="Bahnschrift SemiLight SemiConde" panose="020B0502040204020203" pitchFamily="34" charset="0"/>
              </a:rPr>
              <a:t>Di ​​mana </a:t>
            </a:r>
            <a:r>
              <a:rPr lang="en-US" sz="3600" dirty="0" err="1" smtClean="0">
                <a:latin typeface="Bahnschrift SemiLight SemiConde" panose="020B0502040204020203" pitchFamily="34" charset="0"/>
              </a:rPr>
              <a:t>itu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..?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err="1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Tren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 : </a:t>
            </a:r>
            <a:r>
              <a:rPr lang="en-US" sz="3600" dirty="0" err="1">
                <a:latin typeface="Bahnschrift SemiLight SemiConde" panose="020B0502040204020203" pitchFamily="34" charset="0"/>
              </a:rPr>
              <a:t>Apa</a:t>
            </a:r>
            <a:r>
              <a:rPr lang="en-US" sz="3600" dirty="0">
                <a:latin typeface="Bahnschrift SemiLight SemiConde" panose="020B0502040204020203" pitchFamily="34" charset="0"/>
              </a:rPr>
              <a:t> yang </a:t>
            </a:r>
            <a:r>
              <a:rPr lang="en-US" sz="3600" dirty="0" err="1">
                <a:latin typeface="Bahnschrift SemiLight SemiConde" panose="020B0502040204020203" pitchFamily="34" charset="0"/>
              </a:rPr>
              <a:t>telah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berubah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sejak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...?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err="1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Pola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 : </a:t>
            </a:r>
            <a:r>
              <a:rPr lang="en-US" sz="3600" dirty="0" err="1">
                <a:latin typeface="Bahnschrift SemiLight SemiConde" panose="020B0502040204020203" pitchFamily="34" charset="0"/>
              </a:rPr>
              <a:t>Pola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spasial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apa</a:t>
            </a:r>
            <a:r>
              <a:rPr lang="en-US" sz="3600" dirty="0">
                <a:latin typeface="Bahnschrift SemiLight SemiConde" panose="020B0502040204020203" pitchFamily="34" charset="0"/>
              </a:rPr>
              <a:t> yang </a:t>
            </a:r>
            <a:r>
              <a:rPr lang="en-US" sz="3600" dirty="0" err="1" smtClean="0">
                <a:latin typeface="Bahnschrift SemiLight SemiConde" panose="020B0502040204020203" pitchFamily="34" charset="0"/>
              </a:rPr>
              <a:t>ada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..?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FF0000"/>
                </a:solidFill>
                <a:latin typeface="Bahnschrift SemiLight SemiConde" panose="020B0502040204020203" pitchFamily="34" charset="0"/>
              </a:rPr>
              <a:t>Modeling 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: </a:t>
            </a:r>
            <a:r>
              <a:rPr lang="en-US" sz="3600" dirty="0" err="1">
                <a:latin typeface="Bahnschrift SemiLight SemiConde" panose="020B0502040204020203" pitchFamily="34" charset="0"/>
              </a:rPr>
              <a:t>Bagaimana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jika</a:t>
            </a:r>
            <a:r>
              <a:rPr lang="en-US" sz="3600" dirty="0">
                <a:latin typeface="Bahnschrift SemiLight SemiConde" panose="020B0502040204020203" pitchFamily="34" charset="0"/>
              </a:rPr>
              <a:t> ...?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8750" y="5684428"/>
            <a:ext cx="972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Bahnschrift Light Condensed" panose="020B0502040204020203" pitchFamily="34" charset="0"/>
              </a:rPr>
              <a:t>Menjelajahi</a:t>
            </a:r>
            <a:r>
              <a:rPr lang="en-US" sz="2400" dirty="0" smtClean="0">
                <a:latin typeface="Bahnschrift Light Condensed" panose="020B0502040204020203" pitchFamily="34" charset="0"/>
              </a:rPr>
              <a:t> data </a:t>
            </a:r>
            <a:r>
              <a:rPr lang="en-US" sz="2400" dirty="0" err="1" smtClean="0">
                <a:latin typeface="Bahnschrift Light Condensed" panose="020B0502040204020203" pitchFamily="34" charset="0"/>
              </a:rPr>
              <a:t>menggunakan</a:t>
            </a:r>
            <a:r>
              <a:rPr lang="en-US" sz="2400" dirty="0" smtClean="0">
                <a:latin typeface="Bahnschrift Light Condensed" panose="020B0502040204020203" pitchFamily="34" charset="0"/>
              </a:rPr>
              <a:t> GIS </a:t>
            </a:r>
            <a:r>
              <a:rPr lang="en-US" sz="2400" dirty="0" err="1" smtClean="0">
                <a:latin typeface="Bahnschrift Light Condensed" panose="020B0502040204020203" pitchFamily="34" charset="0"/>
              </a:rPr>
              <a:t>mengubah</a:t>
            </a:r>
            <a:r>
              <a:rPr lang="en-US" sz="2400" dirty="0" smtClean="0">
                <a:latin typeface="Bahnschrift Light Condensed" panose="020B0502040204020203" pitchFamily="34" charset="0"/>
              </a:rPr>
              <a:t> data </a:t>
            </a:r>
            <a:r>
              <a:rPr lang="en-US" sz="2400" dirty="0" err="1" smtClean="0">
                <a:latin typeface="Bahnschrift Light Condensed" panose="020B0502040204020203" pitchFamily="34" charset="0"/>
              </a:rPr>
              <a:t>menjadi</a:t>
            </a:r>
            <a:r>
              <a:rPr lang="en-US" sz="2400" dirty="0" smtClean="0">
                <a:latin typeface="Bahnschrift Light Condensed" panose="020B0502040204020203" pitchFamily="34" charset="0"/>
              </a:rPr>
              <a:t> </a:t>
            </a:r>
            <a:r>
              <a:rPr lang="en-US" sz="2400" dirty="0" err="1" smtClean="0">
                <a:latin typeface="Bahnschrift Light Condensed" panose="020B0502040204020203" pitchFamily="34" charset="0"/>
              </a:rPr>
              <a:t>informasi</a:t>
            </a:r>
            <a:r>
              <a:rPr lang="en-US" sz="2400" dirty="0" smtClean="0">
                <a:latin typeface="Bahnschrift Light Condensed" panose="020B0502040204020203" pitchFamily="34" charset="0"/>
              </a:rPr>
              <a:t> </a:t>
            </a:r>
            <a:r>
              <a:rPr lang="en-US" sz="2400" dirty="0" err="1" smtClean="0">
                <a:latin typeface="Bahnschrift Light Condensed" panose="020B0502040204020203" pitchFamily="34" charset="0"/>
              </a:rPr>
              <a:t>pengetahuan</a:t>
            </a:r>
            <a:endParaRPr lang="en-US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Data </a:t>
            </a:r>
            <a:r>
              <a:rPr lang="en-US" b="1" dirty="0" err="1">
                <a:latin typeface="Bahnschrift Condensed" panose="020B0502040204020203" pitchFamily="34" charset="0"/>
              </a:rPr>
              <a:t>Data</a:t>
            </a:r>
            <a:r>
              <a:rPr lang="en-US" b="1" dirty="0">
                <a:latin typeface="Bahnschrift Condensed" panose="020B0502040204020203" pitchFamily="34" charset="0"/>
              </a:rPr>
              <a:t> </a:t>
            </a:r>
            <a:r>
              <a:rPr lang="en-US" b="1" dirty="0" err="1">
                <a:latin typeface="Bahnschrift Condensed" panose="020B0502040204020203" pitchFamily="34" charset="0"/>
              </a:rPr>
              <a:t>Data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Data Lokasi</a:t>
            </a:r>
          </a:p>
          <a:p>
            <a:pPr marL="171450" indent="0">
              <a:buNone/>
            </a:pPr>
            <a:r>
              <a:rPr lang="it-IT" sz="24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Berapa banyak? - Jenis apa? - Di mana</a:t>
            </a:r>
            <a:r>
              <a:rPr lang="it-IT" sz="24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?</a:t>
            </a:r>
          </a:p>
          <a:p>
            <a:pPr marL="171450" indent="0">
              <a:buFont typeface="Wingdings" panose="05000000000000000000" pitchFamily="2" charset="2"/>
              <a:buChar char="§"/>
            </a:pPr>
            <a:r>
              <a:rPr lang="nn-NO" sz="36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Skala Data</a:t>
            </a:r>
          </a:p>
          <a:p>
            <a:pPr marL="171450" indent="0">
              <a:buNone/>
            </a:pPr>
            <a:r>
              <a:rPr lang="nn-NO" sz="24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Global ke Lokal</a:t>
            </a:r>
            <a:endParaRPr lang="en-US" sz="2400" dirty="0" smtClean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  <a:p>
            <a:pPr marL="171450" indent="0"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tx1"/>
                </a:solidFill>
                <a:latin typeface="Bahnschrift SemiLight SemiConde" panose="020B0502040204020203" pitchFamily="34" charset="0"/>
              </a:rPr>
              <a:t>Presentasi</a:t>
            </a:r>
            <a:r>
              <a:rPr lang="en-US" sz="36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Data</a:t>
            </a:r>
          </a:p>
          <a:p>
            <a:pPr marL="171450" indent="0">
              <a:buNone/>
            </a:pPr>
            <a:r>
              <a:rPr lang="en-US" sz="28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Kata, Bagan, </a:t>
            </a:r>
            <a:r>
              <a:rPr lang="en-US" sz="2800" dirty="0" err="1">
                <a:solidFill>
                  <a:schemeClr val="tx1"/>
                </a:solidFill>
                <a:latin typeface="Bahnschrift SemiLight SemiConde" panose="020B0502040204020203" pitchFamily="34" charset="0"/>
              </a:rPr>
              <a:t>Grafik</a:t>
            </a:r>
            <a:r>
              <a:rPr lang="en-US" sz="28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Bahnschrift SemiLight SemiConde" panose="020B0502040204020203" pitchFamily="34" charset="0"/>
              </a:rPr>
              <a:t>Tabel</a:t>
            </a:r>
            <a:r>
              <a:rPr lang="en-US" sz="28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, Peta, </a:t>
            </a:r>
            <a:r>
              <a:rPr lang="en-US" sz="2800" dirty="0" err="1">
                <a:solidFill>
                  <a:schemeClr val="tx1"/>
                </a:solidFill>
                <a:latin typeface="Bahnschrift SemiLight SemiConde" panose="020B0502040204020203" pitchFamily="34" charset="0"/>
              </a:rPr>
              <a:t>Foto</a:t>
            </a:r>
            <a:endParaRPr lang="en-US" sz="2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55" y="2138212"/>
            <a:ext cx="5846445" cy="3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GIS Data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it-IT" sz="44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Gambar Raster - grid</a:t>
            </a:r>
          </a:p>
          <a:p>
            <a:pPr marL="457200" indent="0">
              <a:buNone/>
            </a:pPr>
            <a:r>
              <a:rPr lang="it-IT" sz="32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Pixels, Gambar Satlit, Poto Area</a:t>
            </a:r>
          </a:p>
          <a:p>
            <a:pPr marL="171450" indent="0">
              <a:buFont typeface="Wingdings" panose="05000000000000000000" pitchFamily="2" charset="2"/>
              <a:buChar char="§"/>
            </a:pPr>
            <a:r>
              <a:rPr lang="nn-NO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nn-NO" sz="48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Vektor - grid</a:t>
            </a:r>
            <a:endParaRPr lang="nn-NO" sz="4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  <a:p>
            <a:pPr marL="403225" indent="0">
              <a:buNone/>
            </a:pPr>
            <a:r>
              <a:rPr lang="nn-NO" sz="32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Fitur : </a:t>
            </a:r>
            <a:r>
              <a:rPr lang="nn-NO" sz="32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titik, garis &amp; poligon</a:t>
            </a:r>
          </a:p>
          <a:p>
            <a:pPr marL="403225" indent="0">
              <a:buNone/>
            </a:pPr>
            <a:r>
              <a:rPr lang="nn-NO" sz="32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Atribut : </a:t>
            </a:r>
            <a:r>
              <a:rPr lang="nn-NO" sz="32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ukuran, jenis, panjang, dll</a:t>
            </a:r>
            <a:endParaRPr lang="en-US" sz="36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1536451"/>
            <a:ext cx="2971800" cy="2219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918" y="3864150"/>
            <a:ext cx="1459286" cy="24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Databases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615078"/>
          </a:xfrm>
        </p:spPr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it-IT" sz="24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Tidak </a:t>
            </a:r>
            <a:r>
              <a:rPr lang="it-IT" sz="24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mudah ditafsirkan</a:t>
            </a:r>
            <a:endParaRPr lang="en-US" sz="36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90" y="2353514"/>
            <a:ext cx="7758413" cy="42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Bahnschrift Condensed" panose="020B0502040204020203" pitchFamily="34" charset="0"/>
              </a:rPr>
              <a:t>Memvisualisasikan</a:t>
            </a:r>
            <a:r>
              <a:rPr lang="en-US" b="1" dirty="0" smtClean="0">
                <a:latin typeface="Bahnschrift Condensed" panose="020B0502040204020203" pitchFamily="34" charset="0"/>
              </a:rPr>
              <a:t> Data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it-IT" sz="36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sv-SE" sz="24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Sebuah gambar bernilai seribu kata</a:t>
            </a:r>
            <a:endParaRPr lang="en-US" sz="1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57" y="1709526"/>
            <a:ext cx="5948978" cy="465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“Layer” Dari Data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Kota </a:t>
            </a:r>
            <a:r>
              <a:rPr lang="en-US" sz="3600" dirty="0" err="1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Madya</a:t>
            </a:r>
            <a:endParaRPr lang="en-US" sz="1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49" y="1797307"/>
            <a:ext cx="5769910" cy="44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“Layer” Dari Data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200" b="1" dirty="0" err="1" smtClean="0">
                <a:latin typeface="Bahnschrift Light Condensed" panose="020B0502040204020203" pitchFamily="34" charset="0"/>
              </a:rPr>
              <a:t>Jalur</a:t>
            </a:r>
            <a:r>
              <a:rPr lang="en-US" sz="3200" b="1" dirty="0" smtClean="0">
                <a:latin typeface="Bahnschrift Light Condensed" panose="020B0502040204020203" pitchFamily="34" charset="0"/>
              </a:rPr>
              <a:t> </a:t>
            </a:r>
            <a:r>
              <a:rPr lang="en-US" sz="3200" b="1" dirty="0" err="1" smtClean="0">
                <a:latin typeface="Bahnschrift Light Condensed" panose="020B0502040204020203" pitchFamily="34" charset="0"/>
              </a:rPr>
              <a:t>Pembagian</a:t>
            </a:r>
            <a:r>
              <a:rPr lang="en-US" sz="3200" b="1" dirty="0" smtClean="0">
                <a:latin typeface="Bahnschrift Light Condensed" panose="020B0502040204020203" pitchFamily="34" charset="0"/>
              </a:rPr>
              <a:t> Wilayah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588" y="1611970"/>
            <a:ext cx="6172199" cy="47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“Layer” Dari Data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200" b="1" dirty="0" err="1" smtClean="0">
                <a:latin typeface="Bahnschrift Light Condensed" panose="020B0502040204020203" pitchFamily="34" charset="0"/>
              </a:rPr>
              <a:t>Danau</a:t>
            </a:r>
            <a:r>
              <a:rPr lang="en-US" sz="3200" b="1" dirty="0" smtClean="0">
                <a:latin typeface="Bahnschrift Light Condensed" panose="020B0502040204020203" pitchFamily="34" charset="0"/>
              </a:rPr>
              <a:t> </a:t>
            </a:r>
            <a:r>
              <a:rPr lang="en-US" sz="3200" b="1" dirty="0" err="1" smtClean="0">
                <a:latin typeface="Bahnschrift Light Condensed" panose="020B0502040204020203" pitchFamily="34" charset="0"/>
              </a:rPr>
              <a:t>dan</a:t>
            </a:r>
            <a:r>
              <a:rPr lang="en-US" sz="3200" b="1" dirty="0" smtClean="0">
                <a:latin typeface="Bahnschrift Light Condensed" panose="020B0502040204020203" pitchFamily="34" charset="0"/>
              </a:rPr>
              <a:t> Sungai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25" y="1737360"/>
            <a:ext cx="6018459" cy="45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“Layer” Dari Data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Perusahaan </a:t>
            </a:r>
            <a:r>
              <a:rPr lang="en-US" sz="2400" dirty="0" err="1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Peyebab</a:t>
            </a:r>
            <a:r>
              <a:rPr lang="en-US" sz="24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Polusi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586" y="1586754"/>
            <a:ext cx="6433905" cy="4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“Layer” Dari Data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Sekolah</a:t>
            </a:r>
            <a:r>
              <a:rPr lang="en-US" sz="2400" dirty="0" smtClean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5" y="1607764"/>
            <a:ext cx="6644219" cy="47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6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03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41" y="6123371"/>
            <a:ext cx="2967318" cy="5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Bahnschrift Condensed" panose="020B0502040204020203" pitchFamily="34" charset="0"/>
              </a:rPr>
              <a:t>Menggabungkan</a:t>
            </a:r>
            <a:r>
              <a:rPr lang="en-US" b="1" dirty="0" smtClean="0">
                <a:latin typeface="Bahnschrift Condensed" panose="020B0502040204020203" pitchFamily="34" charset="0"/>
              </a:rPr>
              <a:t> GIS </a:t>
            </a:r>
            <a:r>
              <a:rPr lang="en-US" b="1" dirty="0" err="1" smtClean="0">
                <a:latin typeface="Bahnschrift Condensed" panose="020B0502040204020203" pitchFamily="34" charset="0"/>
              </a:rPr>
              <a:t>dengan</a:t>
            </a:r>
            <a:r>
              <a:rPr lang="en-US" b="1" dirty="0" smtClean="0">
                <a:latin typeface="Bahnschrift Condensed" panose="020B0502040204020203" pitchFamily="34" charset="0"/>
              </a:rPr>
              <a:t> Data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95" y="1737360"/>
            <a:ext cx="66389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Peta </a:t>
            </a:r>
            <a:r>
              <a:rPr lang="en-US" b="1" dirty="0" err="1" smtClean="0">
                <a:latin typeface="Bahnschrift Condensed" panose="020B0502040204020203" pitchFamily="34" charset="0"/>
              </a:rPr>
              <a:t>dan</a:t>
            </a:r>
            <a:r>
              <a:rPr lang="en-US" b="1" dirty="0" smtClean="0">
                <a:latin typeface="Bahnschrift Condensed" panose="020B0502040204020203" pitchFamily="34" charset="0"/>
              </a:rPr>
              <a:t> Database </a:t>
            </a:r>
            <a:r>
              <a:rPr lang="en-US" b="1" dirty="0" err="1" smtClean="0">
                <a:latin typeface="Bahnschrift Condensed" panose="020B0502040204020203" pitchFamily="34" charset="0"/>
              </a:rPr>
              <a:t>Intraktif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24" y="1737360"/>
            <a:ext cx="6657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4917" y="4995897"/>
            <a:ext cx="5831542" cy="1450757"/>
          </a:xfrm>
        </p:spPr>
        <p:txBody>
          <a:bodyPr/>
          <a:lstStyle/>
          <a:p>
            <a:r>
              <a:rPr lang="en-US" b="1" dirty="0" smtClean="0">
                <a:latin typeface="Bahnschrift Condensed" panose="020B0502040204020203" pitchFamily="34" charset="0"/>
              </a:rPr>
              <a:t>Peta </a:t>
            </a:r>
            <a:r>
              <a:rPr lang="en-US" b="1" dirty="0" err="1" smtClean="0">
                <a:latin typeface="Bahnschrift Condensed" panose="020B0502040204020203" pitchFamily="34" charset="0"/>
              </a:rPr>
              <a:t>dan</a:t>
            </a:r>
            <a:r>
              <a:rPr lang="en-US" b="1" dirty="0" smtClean="0">
                <a:latin typeface="Bahnschrift Condensed" panose="020B0502040204020203" pitchFamily="34" charset="0"/>
              </a:rPr>
              <a:t> Database </a:t>
            </a:r>
            <a:r>
              <a:rPr lang="en-US" b="1" dirty="0" err="1" smtClean="0">
                <a:latin typeface="Bahnschrift Condensed" panose="020B0502040204020203" pitchFamily="34" charset="0"/>
              </a:rPr>
              <a:t>Intraktif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3" y="0"/>
            <a:ext cx="7810883" cy="57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0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763" y="5045848"/>
            <a:ext cx="10058400" cy="1450757"/>
          </a:xfrm>
        </p:spPr>
        <p:txBody>
          <a:bodyPr/>
          <a:lstStyle/>
          <a:p>
            <a:r>
              <a:rPr lang="en-US" b="1" dirty="0">
                <a:latin typeface="Bahnschrift Light Condensed" panose="020B0502040204020203" pitchFamily="34" charset="0"/>
              </a:rPr>
              <a:t>Queries and Restrictions</a:t>
            </a:r>
            <a:r>
              <a:rPr lang="en-US" dirty="0">
                <a:latin typeface="Bahnschrift Light Condensed" panose="020B0502040204020203" pitchFamily="34" charset="0"/>
              </a:rPr>
              <a:t> 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91" y="0"/>
            <a:ext cx="7804673" cy="57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740" y="5771227"/>
            <a:ext cx="5881742" cy="60435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Bahnschrift Light Condensed" panose="020B0502040204020203" pitchFamily="34" charset="0"/>
              </a:rPr>
              <a:t>GIS </a:t>
            </a:r>
            <a:r>
              <a:rPr lang="en-US" sz="4000" b="1" dirty="0" err="1">
                <a:latin typeface="Bahnschrift Light Condensed" panose="020B0502040204020203" pitchFamily="34" charset="0"/>
              </a:rPr>
              <a:t>Mengubah</a:t>
            </a:r>
            <a:r>
              <a:rPr lang="en-US" sz="4000" b="1" dirty="0">
                <a:latin typeface="Bahnschrift Light Condensed" panose="020B0502040204020203" pitchFamily="34" charset="0"/>
              </a:rPr>
              <a:t> Data </a:t>
            </a:r>
            <a:r>
              <a:rPr lang="en-US" sz="4000" b="1" dirty="0" err="1">
                <a:latin typeface="Bahnschrift Light Condensed" panose="020B0502040204020203" pitchFamily="34" charset="0"/>
              </a:rPr>
              <a:t>Menjadi</a:t>
            </a:r>
            <a:r>
              <a:rPr lang="en-US" sz="4000" b="1" dirty="0">
                <a:latin typeface="Bahnschrift Light Condensed" panose="020B0502040204020203" pitchFamily="34" charset="0"/>
              </a:rPr>
              <a:t> </a:t>
            </a:r>
            <a:r>
              <a:rPr lang="en-US" sz="4000" b="1" dirty="0" err="1">
                <a:latin typeface="Bahnschrift Light Condensed" panose="020B0502040204020203" pitchFamily="34" charset="0"/>
              </a:rPr>
              <a:t>Informasi</a:t>
            </a:r>
            <a:endParaRPr lang="en-US" sz="4000" dirty="0"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207949"/>
            <a:ext cx="7342094" cy="55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latin typeface="Bahnschrift Light Condensed" panose="020B0502040204020203" pitchFamily="34" charset="0"/>
              </a:rPr>
              <a:t>Contoh</a:t>
            </a:r>
            <a:r>
              <a:rPr lang="en-US" b="1" dirty="0" smtClean="0">
                <a:latin typeface="Bahnschrift Light Condensed" panose="020B0502040204020203" pitchFamily="34" charset="0"/>
              </a:rPr>
              <a:t> GIS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870" y="5771227"/>
            <a:ext cx="5881742" cy="604354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latin typeface="Bahnschrift Light Condensed" panose="020B0502040204020203" pitchFamily="34" charset="0"/>
              </a:rPr>
              <a:t>Jumlah</a:t>
            </a:r>
            <a:r>
              <a:rPr lang="en-US" sz="4000" b="1" dirty="0">
                <a:latin typeface="Bahnschrift Light Condensed" panose="020B0502040204020203" pitchFamily="34" charset="0"/>
              </a:rPr>
              <a:t> </a:t>
            </a:r>
            <a:r>
              <a:rPr lang="en-US" sz="4000" b="1" dirty="0" err="1">
                <a:latin typeface="Bahnschrift Light Condensed" panose="020B0502040204020203" pitchFamily="34" charset="0"/>
              </a:rPr>
              <a:t>Kasus</a:t>
            </a:r>
            <a:r>
              <a:rPr lang="en-US" sz="4000" b="1" dirty="0">
                <a:latin typeface="Bahnschrift Light Condensed" panose="020B0502040204020203" pitchFamily="34" charset="0"/>
              </a:rPr>
              <a:t> AIDS</a:t>
            </a:r>
            <a:endParaRPr lang="en-US" sz="4000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85" y="0"/>
            <a:ext cx="9953087" cy="57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870" y="5771227"/>
            <a:ext cx="5881742" cy="60435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Bahnschrift Light Condensed" panose="020B0502040204020203" pitchFamily="34" charset="0"/>
              </a:rPr>
              <a:t>GIS DPUPR KAB. BADUNG</a:t>
            </a:r>
            <a:endParaRPr lang="en-US" sz="4000" dirty="0"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9" y="-1"/>
            <a:ext cx="7301891" cy="5771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2916" y="5401894"/>
            <a:ext cx="32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http://gis.pupr.badungkab.go.id/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6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0" y="188259"/>
            <a:ext cx="11189524" cy="558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012" y="5771227"/>
            <a:ext cx="8001000" cy="60435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Bahnschrift Light Condensed" panose="020B0502040204020203" pitchFamily="34" charset="0"/>
              </a:rPr>
              <a:t>GIS </a:t>
            </a:r>
            <a:r>
              <a:rPr lang="en-US" sz="4000" b="1" dirty="0" err="1" smtClean="0">
                <a:latin typeface="Bahnschrift Light Condensed" panose="020B0502040204020203" pitchFamily="34" charset="0"/>
              </a:rPr>
              <a:t>Desa</a:t>
            </a:r>
            <a:r>
              <a:rPr lang="en-US" sz="4000" b="1" dirty="0" smtClean="0">
                <a:latin typeface="Bahnschrift Light Condensed" panose="020B0502040204020203" pitchFamily="34" charset="0"/>
              </a:rPr>
              <a:t> </a:t>
            </a:r>
            <a:r>
              <a:rPr lang="en-US" sz="4000" b="1" dirty="0" err="1" smtClean="0">
                <a:latin typeface="Bahnschrift Light Condensed" panose="020B0502040204020203" pitchFamily="34" charset="0"/>
              </a:rPr>
              <a:t>Punggul</a:t>
            </a:r>
            <a:r>
              <a:rPr lang="en-US" sz="4000" b="1" dirty="0" smtClean="0">
                <a:latin typeface="Bahnschrift Light Condensed" panose="020B0502040204020203" pitchFamily="34" charset="0"/>
              </a:rPr>
              <a:t> </a:t>
            </a:r>
            <a:r>
              <a:rPr lang="en-US" sz="4000" b="1" dirty="0" err="1" smtClean="0">
                <a:latin typeface="Bahnschrift Light Condensed" panose="020B0502040204020203" pitchFamily="34" charset="0"/>
              </a:rPr>
              <a:t>Kec</a:t>
            </a:r>
            <a:r>
              <a:rPr lang="en-US" sz="4000" b="1" dirty="0" smtClean="0">
                <a:latin typeface="Bahnschrift Light Condensed" panose="020B0502040204020203" pitchFamily="34" charset="0"/>
              </a:rPr>
              <a:t>. </a:t>
            </a:r>
            <a:r>
              <a:rPr lang="en-US" sz="4000" b="1" dirty="0" err="1" smtClean="0">
                <a:latin typeface="Bahnschrift Light Condensed" panose="020B0502040204020203" pitchFamily="34" charset="0"/>
              </a:rPr>
              <a:t>Abiansemal</a:t>
            </a:r>
            <a:r>
              <a:rPr lang="en-US" sz="4000" b="1" dirty="0" smtClean="0">
                <a:latin typeface="Bahnschrift Light Condensed" panose="020B0502040204020203" pitchFamily="34" charset="0"/>
              </a:rPr>
              <a:t> </a:t>
            </a:r>
            <a:r>
              <a:rPr lang="en-US" sz="4000" b="1" dirty="0" err="1" smtClean="0">
                <a:latin typeface="Bahnschrift Light Condensed" panose="020B0502040204020203" pitchFamily="34" charset="0"/>
              </a:rPr>
              <a:t>Kab</a:t>
            </a:r>
            <a:r>
              <a:rPr lang="en-US" sz="4000" b="1" dirty="0" smtClean="0">
                <a:latin typeface="Bahnschrift Light Condensed" panose="020B0502040204020203" pitchFamily="34" charset="0"/>
              </a:rPr>
              <a:t>. </a:t>
            </a:r>
            <a:r>
              <a:rPr lang="en-US" sz="4000" b="1" dirty="0" err="1" smtClean="0">
                <a:latin typeface="Bahnschrift Light Condensed" panose="020B0502040204020203" pitchFamily="34" charset="0"/>
              </a:rPr>
              <a:t>Badung</a:t>
            </a:r>
            <a:r>
              <a:rPr lang="en-US" sz="4000" b="1" dirty="0" smtClean="0">
                <a:latin typeface="Bahnschrift Light Condensed" panose="020B0502040204020203" pitchFamily="34" charset="0"/>
              </a:rPr>
              <a:t> Bali</a:t>
            </a:r>
            <a:endParaRPr lang="en-US" sz="4000" dirty="0">
              <a:latin typeface="Bahnschrift Light 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2916" y="5401894"/>
            <a:ext cx="422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http://smartvillagepunggul.web.id/webgis/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07388" cy="577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771227"/>
            <a:ext cx="10118912" cy="604354"/>
          </a:xfrm>
        </p:spPr>
        <p:txBody>
          <a:bodyPr>
            <a:noAutofit/>
          </a:bodyPr>
          <a:lstStyle/>
          <a:p>
            <a:r>
              <a:rPr lang="en-US" sz="2800" b="1" dirty="0" err="1"/>
              <a:t>Kementerian</a:t>
            </a:r>
            <a:r>
              <a:rPr lang="en-US" sz="2800" b="1" dirty="0"/>
              <a:t> </a:t>
            </a:r>
            <a:r>
              <a:rPr lang="en-US" sz="2800" b="1" dirty="0" err="1"/>
              <a:t>Agraria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Tata </a:t>
            </a:r>
            <a:r>
              <a:rPr lang="en-US" sz="2800" b="1" dirty="0" err="1"/>
              <a:t>Ruang</a:t>
            </a:r>
            <a:r>
              <a:rPr lang="en-US" sz="2800" b="1" dirty="0"/>
              <a:t> / </a:t>
            </a:r>
            <a:r>
              <a:rPr lang="en-US" sz="2800" b="1" dirty="0" err="1"/>
              <a:t>Badan</a:t>
            </a:r>
            <a:r>
              <a:rPr lang="en-US" sz="2800" b="1" dirty="0"/>
              <a:t> </a:t>
            </a:r>
            <a:r>
              <a:rPr lang="en-US" sz="2800" b="1" dirty="0" err="1"/>
              <a:t>Pertanahan</a:t>
            </a:r>
            <a:r>
              <a:rPr lang="en-US" sz="2800" b="1" dirty="0"/>
              <a:t> Nasional</a:t>
            </a:r>
            <a:endParaRPr lang="en-US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2916" y="5401894"/>
            <a:ext cx="36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http://gistaru.atrbpn.go.id/rtronline/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991" y="568345"/>
            <a:ext cx="11416280" cy="97470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Bahnschrift SemiLight SemiConde" panose="020B0502040204020203" pitchFamily="34" charset="0"/>
              </a:rPr>
              <a:t>GIS (Geographic Information Systems</a:t>
            </a:r>
            <a:r>
              <a:rPr lang="en-US" b="1" dirty="0" smtClean="0">
                <a:latin typeface="Bahnschrift SemiLight SemiConde" panose="020B0502040204020203" pitchFamily="34" charset="0"/>
              </a:rPr>
              <a:t>)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99" y="6417657"/>
            <a:ext cx="1788459" cy="326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3" y="1776413"/>
            <a:ext cx="6989174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latin typeface="Bahnschrift SemiLight SemiConde" panose="020B0502040204020203" pitchFamily="34" charset="0"/>
              </a:rPr>
              <a:t>Pengenalan</a:t>
            </a:r>
            <a:r>
              <a:rPr lang="en-US" b="1" dirty="0" smtClean="0">
                <a:latin typeface="Bahnschrift SemiLight SemiConde" panose="020B0502040204020203" pitchFamily="34" charset="0"/>
              </a:rPr>
              <a:t> GIS</a:t>
            </a:r>
            <a:endParaRPr lang="en-US" b="1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Bahnschrift SemiLight SemiConde" panose="020B0502040204020203" pitchFamily="34" charset="0"/>
              </a:rPr>
              <a:t>Apa</a:t>
            </a:r>
            <a:r>
              <a:rPr lang="en-US" b="1" dirty="0" smtClean="0">
                <a:latin typeface="Bahnschrift SemiLight SemiConde" panose="020B0502040204020203" pitchFamily="34" charset="0"/>
              </a:rPr>
              <a:t> GIS ?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GIS (</a:t>
            </a:r>
            <a:r>
              <a:rPr lang="en-US" sz="4400" dirty="0" err="1">
                <a:solidFill>
                  <a:srgbClr val="FF0000"/>
                </a:solidFill>
                <a:latin typeface="Bahnschrift Light Condensed" panose="020B0502040204020203" pitchFamily="34" charset="0"/>
              </a:rPr>
              <a:t>Sistem</a:t>
            </a:r>
            <a:r>
              <a:rPr lang="en-US" sz="4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Bahnschrift Light Condensed" panose="020B0502040204020203" pitchFamily="34" charset="0"/>
              </a:rPr>
              <a:t>Informasi</a:t>
            </a:r>
            <a:r>
              <a:rPr lang="en-US" sz="4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Bahnschrift Light Condensed" panose="020B0502040204020203" pitchFamily="34" charset="0"/>
              </a:rPr>
              <a:t>Geografis</a:t>
            </a:r>
            <a:r>
              <a:rPr lang="en-US" sz="4400" dirty="0" smtClean="0">
                <a:solidFill>
                  <a:srgbClr val="FF0000"/>
                </a:solidFill>
                <a:latin typeface="Bahnschrift Light Condensed" panose="020B0502040204020203" pitchFamily="34" charset="0"/>
              </a:rPr>
              <a:t>): </a:t>
            </a:r>
          </a:p>
          <a:p>
            <a:r>
              <a:rPr lang="en-US" sz="4400" dirty="0" err="1" smtClean="0">
                <a:latin typeface="Bahnschrift Light Condensed" panose="020B0502040204020203" pitchFamily="34" charset="0"/>
              </a:rPr>
              <a:t>Sistem</a:t>
            </a:r>
            <a:r>
              <a:rPr lang="en-US" sz="4400" dirty="0" smtClean="0"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latin typeface="Bahnschrift Light Condensed" panose="020B0502040204020203" pitchFamily="34" charset="0"/>
              </a:rPr>
              <a:t>informasi</a:t>
            </a:r>
            <a:r>
              <a:rPr lang="en-US" sz="4400" dirty="0">
                <a:latin typeface="Bahnschrift Light Condensed" panose="020B0502040204020203" pitchFamily="34" charset="0"/>
              </a:rPr>
              <a:t> yang </a:t>
            </a:r>
            <a:r>
              <a:rPr lang="en-US" sz="4400" dirty="0" err="1">
                <a:latin typeface="Bahnschrift Light Condensed" panose="020B0502040204020203" pitchFamily="34" charset="0"/>
              </a:rPr>
              <a:t>dapat</a:t>
            </a:r>
            <a:r>
              <a:rPr lang="en-US" sz="4400" dirty="0"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latin typeface="Bahnschrift Light Condensed" panose="020B0502040204020203" pitchFamily="34" charset="0"/>
              </a:rPr>
              <a:t>menginput</a:t>
            </a:r>
            <a:r>
              <a:rPr lang="en-US" sz="4400" dirty="0">
                <a:latin typeface="Bahnschrift Light Condensed" panose="020B0502040204020203" pitchFamily="34" charset="0"/>
              </a:rPr>
              <a:t>, </a:t>
            </a:r>
            <a:r>
              <a:rPr lang="en-US" sz="4400" dirty="0" err="1" smtClean="0">
                <a:latin typeface="Bahnschrift Light Condensed" panose="020B0502040204020203" pitchFamily="34" charset="0"/>
              </a:rPr>
              <a:t>menyimpan,memanipulasi</a:t>
            </a:r>
            <a:r>
              <a:rPr lang="en-US" sz="4400" dirty="0">
                <a:latin typeface="Bahnschrift Light Condensed" panose="020B0502040204020203" pitchFamily="34" charset="0"/>
              </a:rPr>
              <a:t>, </a:t>
            </a:r>
            <a:r>
              <a:rPr lang="en-US" sz="4400" i="1" dirty="0" err="1">
                <a:solidFill>
                  <a:srgbClr val="FF0000"/>
                </a:solidFill>
                <a:latin typeface="Bahnschrift Light Condensed" panose="020B0502040204020203" pitchFamily="34" charset="0"/>
              </a:rPr>
              <a:t>menganalisis</a:t>
            </a:r>
            <a:r>
              <a:rPr lang="en-US" sz="4400" dirty="0">
                <a:latin typeface="Bahnschrift Light Condensed" panose="020B0502040204020203" pitchFamily="34" charset="0"/>
              </a:rPr>
              <a:t>, </a:t>
            </a:r>
            <a:r>
              <a:rPr lang="en-US" sz="4400" dirty="0" err="1">
                <a:latin typeface="Bahnschrift Light Condensed" panose="020B0502040204020203" pitchFamily="34" charset="0"/>
              </a:rPr>
              <a:t>dan</a:t>
            </a:r>
            <a:r>
              <a:rPr lang="en-US" sz="4400" dirty="0"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latin typeface="Bahnschrift Light Condensed" panose="020B0502040204020203" pitchFamily="34" charset="0"/>
              </a:rPr>
              <a:t>menampilkan</a:t>
            </a:r>
            <a:r>
              <a:rPr lang="en-US" sz="4400" dirty="0"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latin typeface="Bahnschrift Light Condensed" panose="020B0502040204020203" pitchFamily="34" charset="0"/>
              </a:rPr>
              <a:t>secara</a:t>
            </a:r>
            <a:r>
              <a:rPr lang="en-US" sz="4400" dirty="0">
                <a:latin typeface="Bahnschrift Light Condensed" panose="020B0502040204020203" pitchFamily="34" charset="0"/>
              </a:rPr>
              <a:t> </a:t>
            </a:r>
            <a:r>
              <a:rPr lang="en-US" sz="4400" dirty="0" err="1" smtClean="0">
                <a:latin typeface="Bahnschrift Light Condensed" panose="020B0502040204020203" pitchFamily="34" charset="0"/>
              </a:rPr>
              <a:t>geografis</a:t>
            </a:r>
            <a:r>
              <a:rPr lang="en-US" sz="4400" dirty="0" smtClean="0">
                <a:latin typeface="Bahnschrift Light Condensed" panose="020B0502040204020203" pitchFamily="34" charset="0"/>
              </a:rPr>
              <a:t> data </a:t>
            </a:r>
            <a:r>
              <a:rPr lang="en-US" sz="4400" dirty="0">
                <a:latin typeface="Bahnschrift Light Condensed" panose="020B0502040204020203" pitchFamily="34" charset="0"/>
              </a:rPr>
              <a:t>yang </a:t>
            </a:r>
            <a:r>
              <a:rPr lang="en-US" sz="4400" dirty="0" err="1">
                <a:latin typeface="Bahnschrift Light Condensed" panose="020B0502040204020203" pitchFamily="34" charset="0"/>
              </a:rPr>
              <a:t>direferensikan</a:t>
            </a:r>
            <a:r>
              <a:rPr lang="en-US" sz="4400" dirty="0">
                <a:latin typeface="Bahnschrift Light Condensed" panose="020B0502040204020203" pitchFamily="34" charset="0"/>
              </a:rPr>
              <a:t> (</a:t>
            </a:r>
            <a:r>
              <a:rPr lang="en-US" sz="4400" dirty="0" err="1">
                <a:latin typeface="Bahnschrift Light Condensed" panose="020B0502040204020203" pitchFamily="34" charset="0"/>
              </a:rPr>
              <a:t>spasial</a:t>
            </a:r>
            <a:r>
              <a:rPr lang="en-US" sz="4400" dirty="0">
                <a:latin typeface="Bahnschrift Light Condensed" panose="020B0502040204020203" pitchFamily="34" charset="0"/>
              </a:rPr>
              <a:t>) </a:t>
            </a:r>
            <a:r>
              <a:rPr lang="en-US" sz="4400" dirty="0" err="1">
                <a:latin typeface="Bahnschrift Light Condensed" panose="020B0502040204020203" pitchFamily="34" charset="0"/>
              </a:rPr>
              <a:t>untuk</a:t>
            </a:r>
            <a:r>
              <a:rPr lang="en-US" sz="4400" dirty="0">
                <a:latin typeface="Bahnschrift Light Condensed" panose="020B0502040204020203" pitchFamily="34" charset="0"/>
              </a:rPr>
              <a:t> </a:t>
            </a:r>
            <a:r>
              <a:rPr lang="en-US" sz="4400" dirty="0" err="1">
                <a:latin typeface="Bahnschrift Light Condensed" panose="020B0502040204020203" pitchFamily="34" charset="0"/>
              </a:rPr>
              <a:t>mendukung</a:t>
            </a:r>
            <a:r>
              <a:rPr lang="en-US" sz="4400" dirty="0">
                <a:latin typeface="Bahnschrift Light Condensed" panose="020B0502040204020203" pitchFamily="34" charset="0"/>
              </a:rPr>
              <a:t> </a:t>
            </a:r>
            <a:r>
              <a:rPr lang="en-US" sz="4400" dirty="0" err="1" smtClean="0">
                <a:latin typeface="Bahnschrift Light Condensed" panose="020B0502040204020203" pitchFamily="34" charset="0"/>
              </a:rPr>
              <a:t>keputusan</a:t>
            </a:r>
            <a:r>
              <a:rPr lang="en-US" sz="4400" dirty="0" smtClean="0">
                <a:latin typeface="Bahnschrift Light Condensed" panose="020B0502040204020203" pitchFamily="34" charset="0"/>
              </a:rPr>
              <a:t>.</a:t>
            </a:r>
            <a:endParaRPr lang="en-US" sz="4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hnschrift Condensed" panose="020B0502040204020203" pitchFamily="34" charset="0"/>
              </a:rPr>
              <a:t>Alat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Untuk</a:t>
            </a:r>
            <a:r>
              <a:rPr lang="en-US" dirty="0" smtClean="0">
                <a:latin typeface="Bahnschrift Condensed" panose="020B0502040204020203" pitchFamily="34" charset="0"/>
              </a:rPr>
              <a:t>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3646171" cy="402336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dirty="0">
                <a:latin typeface="Bahnschrift Condensed" panose="020B0502040204020203" pitchFamily="34" charset="0"/>
              </a:rPr>
              <a:t>Hardware</a:t>
            </a:r>
          </a:p>
          <a:p>
            <a:pPr marL="800100" indent="-3429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ahnschrift Condensed" panose="020B0502040204020203" pitchFamily="34" charset="0"/>
              </a:rPr>
              <a:t>Computer</a:t>
            </a:r>
            <a:endParaRPr lang="en-US" sz="3200" dirty="0">
              <a:latin typeface="Bahnschrift Condensed" panose="020B0502040204020203" pitchFamily="34" charset="0"/>
            </a:endParaRPr>
          </a:p>
          <a:p>
            <a:pPr marL="800100" indent="-3429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ahnschrift Condensed" panose="020B0502040204020203" pitchFamily="34" charset="0"/>
              </a:rPr>
              <a:t>Printer </a:t>
            </a:r>
            <a:r>
              <a:rPr lang="en-US" sz="3200" dirty="0">
                <a:latin typeface="Bahnschrift Condensed" panose="020B0502040204020203" pitchFamily="34" charset="0"/>
              </a:rPr>
              <a:t>/ Plotter</a:t>
            </a:r>
          </a:p>
          <a:p>
            <a:pPr marL="800100" indent="-3429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ahnschrift Condensed" panose="020B0502040204020203" pitchFamily="34" charset="0"/>
              </a:rPr>
              <a:t>Digitizer</a:t>
            </a:r>
            <a:endParaRPr lang="en-US" sz="3200" dirty="0">
              <a:latin typeface="Bahnschrift Condensed" panose="020B0502040204020203" pitchFamily="34" charset="0"/>
            </a:endParaRPr>
          </a:p>
          <a:p>
            <a:pPr marL="800100" indent="-3429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ahnschrift Condensed" panose="020B0502040204020203" pitchFamily="34" charset="0"/>
              </a:rPr>
              <a:t>Scanner</a:t>
            </a:r>
            <a:endParaRPr lang="en-US" sz="3200" dirty="0">
              <a:latin typeface="Bahnschrift Condensed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845735"/>
            <a:ext cx="729615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Bahnschrift Condensed" panose="020B0502040204020203" pitchFamily="34" charset="0"/>
              </a:rPr>
              <a:t> GIS Desktop Software (ESRI, Inc. – ArcView)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Bahnschrift Condensed" panose="020B0502040204020203" pitchFamily="34" charset="0"/>
              </a:rPr>
              <a:t> CAD Software (</a:t>
            </a:r>
            <a:r>
              <a:rPr lang="en-US" sz="3200" dirty="0" err="1">
                <a:latin typeface="Bahnschrift Condensed" panose="020B0502040204020203" pitchFamily="34" charset="0"/>
              </a:rPr>
              <a:t>AutoDesk</a:t>
            </a:r>
            <a:r>
              <a:rPr lang="en-US" sz="3200" dirty="0">
                <a:latin typeface="Bahnschrift Condensed" panose="020B0502040204020203" pitchFamily="34" charset="0"/>
              </a:rPr>
              <a:t> - AutoCAD)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Bahnschrift Condensed" panose="020B0502040204020203" pitchFamily="34" charset="0"/>
              </a:rPr>
              <a:t> Multimedia (Photos, Video, 3D Models)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Bahnschrift Condensed" panose="020B0502040204020203" pitchFamily="34" charset="0"/>
              </a:rPr>
              <a:t> World Wide Web (ESRI, Inc. – ARCIMS)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Bahnschrift Condensed" panose="020B0502040204020203" pitchFamily="34" charset="0"/>
              </a:rPr>
              <a:t> Personnel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3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hnschrift Condensed" panose="020B0502040204020203" pitchFamily="34" charset="0"/>
              </a:rPr>
              <a:t>Sumber</a:t>
            </a:r>
            <a:r>
              <a:rPr lang="en-US" dirty="0" smtClean="0">
                <a:latin typeface="Bahnschrift Condensed" panose="020B0502040204020203" pitchFamily="34" charset="0"/>
              </a:rPr>
              <a:t> Data GIS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381750" y="2068513"/>
            <a:ext cx="5810250" cy="337820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latin typeface="Bahnschrift Condensed" panose="020B0502040204020203" pitchFamily="34" charset="0"/>
              </a:rPr>
              <a:t>Peta yang </a:t>
            </a:r>
            <a:r>
              <a:rPr lang="en-US" sz="3200" dirty="0" err="1">
                <a:latin typeface="Bahnschrift Condensed" panose="020B0502040204020203" pitchFamily="34" charset="0"/>
              </a:rPr>
              <a:t>Digandakan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>
                <a:latin typeface="Bahnschrift Condensed" panose="020B0502040204020203" pitchFamily="34" charset="0"/>
              </a:rPr>
              <a:t>dan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 smtClean="0">
                <a:latin typeface="Bahnschrift Condensed" panose="020B0502040204020203" pitchFamily="34" charset="0"/>
              </a:rPr>
              <a:t>Dipinda</a:t>
            </a:r>
            <a:endParaRPr lang="en-US" sz="3200" dirty="0" smtClean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ahnschrift Condensed" panose="020B0502040204020203" pitchFamily="34" charset="0"/>
              </a:rPr>
              <a:t>Database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ahnschrift Condensed" panose="020B0502040204020203" pitchFamily="34" charset="0"/>
              </a:rPr>
              <a:t>GPS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latin typeface="Bahnschrift Condensed" panose="020B0502040204020203" pitchFamily="34" charset="0"/>
              </a:rPr>
              <a:t>Sampling </a:t>
            </a:r>
            <a:r>
              <a:rPr lang="en-US" sz="3200" dirty="0" err="1">
                <a:latin typeface="Bahnschrift Condensed" panose="020B0502040204020203" pitchFamily="34" charset="0"/>
              </a:rPr>
              <a:t>Bidang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 smtClean="0">
                <a:latin typeface="Bahnschrift Condensed" panose="020B0502040204020203" pitchFamily="34" charset="0"/>
              </a:rPr>
              <a:t>Atribut</a:t>
            </a:r>
            <a:endParaRPr lang="en-US" sz="3200" dirty="0" smtClean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 err="1">
                <a:latin typeface="Bahnschrift Condensed" panose="020B0502040204020203" pitchFamily="34" charset="0"/>
              </a:rPr>
              <a:t>Penginderaan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>
                <a:latin typeface="Bahnschrift Condensed" panose="020B0502040204020203" pitchFamily="34" charset="0"/>
              </a:rPr>
              <a:t>Jauh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>
                <a:latin typeface="Bahnschrift Condensed" panose="020B0502040204020203" pitchFamily="34" charset="0"/>
              </a:rPr>
              <a:t>dan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>
                <a:latin typeface="Bahnschrift Condensed" panose="020B0502040204020203" pitchFamily="34" charset="0"/>
              </a:rPr>
              <a:t>Fotografi</a:t>
            </a:r>
            <a:r>
              <a:rPr lang="en-US" sz="3200" dirty="0">
                <a:latin typeface="Bahnschrift Condensed" panose="020B0502040204020203" pitchFamily="34" charset="0"/>
              </a:rPr>
              <a:t> </a:t>
            </a:r>
            <a:r>
              <a:rPr lang="en-US" sz="3200" dirty="0" err="1">
                <a:latin typeface="Bahnschrift Condensed" panose="020B0502040204020203" pitchFamily="34" charset="0"/>
              </a:rPr>
              <a:t>Udara</a:t>
            </a:r>
            <a:endParaRPr lang="en-US" sz="3200" dirty="0" smtClean="0">
              <a:latin typeface="Bahnschrift Condensed" panose="020B0502040204020203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637" r="15713"/>
          <a:stretch/>
        </p:blipFill>
        <p:spPr>
          <a:xfrm>
            <a:off x="1097280" y="2068512"/>
            <a:ext cx="5029200" cy="38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latin typeface="Bahnschrift Light Condensed" panose="020B0502040204020203" pitchFamily="34" charset="0"/>
              </a:rPr>
              <a:t>Sistem</a:t>
            </a:r>
            <a:r>
              <a:rPr lang="en-US" b="1" dirty="0">
                <a:latin typeface="Bahnschrift Light Condensed" panose="020B0502040204020203" pitchFamily="34" charset="0"/>
              </a:rPr>
              <a:t> </a:t>
            </a:r>
            <a:r>
              <a:rPr lang="en-US" b="1" dirty="0" err="1">
                <a:latin typeface="Bahnschrift Light Condensed" panose="020B0502040204020203" pitchFamily="34" charset="0"/>
              </a:rPr>
              <a:t>Informasi</a:t>
            </a:r>
            <a:r>
              <a:rPr lang="en-US" b="1" dirty="0">
                <a:latin typeface="Bahnschrift Light Condensed" panose="020B0502040204020203" pitchFamily="34" charset="0"/>
              </a:rPr>
              <a:t> </a:t>
            </a:r>
            <a:r>
              <a:rPr lang="en-US" b="1" dirty="0" err="1">
                <a:latin typeface="Bahnschrift Light Condensed" panose="020B0502040204020203" pitchFamily="34" charset="0"/>
              </a:rPr>
              <a:t>Konvensional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0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hnschrift Condensed" panose="020B0502040204020203" pitchFamily="34" charset="0"/>
              </a:rPr>
              <a:t>GIS </a:t>
            </a:r>
            <a:r>
              <a:rPr lang="en-US" dirty="0" err="1" smtClean="0">
                <a:latin typeface="Bahnschrift Condensed" panose="020B0502040204020203" pitchFamily="34" charset="0"/>
              </a:rPr>
              <a:t>Menjawab</a:t>
            </a:r>
            <a:r>
              <a:rPr lang="en-US" dirty="0" smtClean="0">
                <a:latin typeface="Bahnschrift Condensed" panose="020B0502040204020203" pitchFamily="34" charset="0"/>
              </a:rPr>
              <a:t> :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SemiConde" panose="020B0502040204020203" pitchFamily="34" charset="0"/>
              </a:rPr>
              <a:t>Siapa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3600" dirty="0">
                <a:latin typeface="Bahnschrift SemiLight SemiConde" panose="020B0502040204020203" pitchFamily="34" charset="0"/>
              </a:rPr>
              <a:t>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SemiConde" panose="020B0502040204020203" pitchFamily="34" charset="0"/>
              </a:rPr>
              <a:t>Apa</a:t>
            </a:r>
            <a:r>
              <a:rPr lang="en-US" sz="36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3600" dirty="0">
                <a:latin typeface="Bahnschrift SemiLight SemiConde" panose="020B0502040204020203" pitchFamily="34" charset="0"/>
              </a:rPr>
              <a:t>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Bahnschrift SemiLight SemiConde" panose="020B0502040204020203" pitchFamily="34" charset="0"/>
              </a:rPr>
              <a:t> Kapan </a:t>
            </a:r>
            <a:r>
              <a:rPr lang="en-US" sz="3600" dirty="0">
                <a:latin typeface="Bahnschrift SemiLight SemiConde" panose="020B0502040204020203" pitchFamily="34" charset="0"/>
              </a:rPr>
              <a:t>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Kenapa</a:t>
            </a:r>
            <a:r>
              <a:rPr lang="en-US" sz="3600" dirty="0">
                <a:latin typeface="Bahnschrift SemiLight SemiConde" panose="020B0502040204020203" pitchFamily="34" charset="0"/>
              </a:rPr>
              <a:t>?</a:t>
            </a:r>
          </a:p>
          <a:p>
            <a:pPr marL="914400" indent="-400050"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Bagaimana</a:t>
            </a:r>
            <a:r>
              <a:rPr lang="en-US" sz="3600" dirty="0">
                <a:latin typeface="Bahnschrift SemiLight SemiConde" panose="020B0502040204020203" pitchFamily="34" charset="0"/>
              </a:rPr>
              <a:t> </a:t>
            </a:r>
            <a:r>
              <a:rPr lang="en-US" sz="3600" dirty="0" err="1">
                <a:latin typeface="Bahnschrift SemiLight SemiConde" panose="020B0502040204020203" pitchFamily="34" charset="0"/>
              </a:rPr>
              <a:t>caranya</a:t>
            </a:r>
            <a:r>
              <a:rPr lang="en-US" sz="3600" dirty="0">
                <a:latin typeface="Bahnschrift SemiLight SemiConde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86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378</Words>
  <Application>Microsoft Office PowerPoint</Application>
  <PresentationFormat>Widescreen</PresentationFormat>
  <Paragraphs>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Bahnschrift Condensed</vt:lpstr>
      <vt:lpstr>Bahnschrift Light Condensed</vt:lpstr>
      <vt:lpstr>Bahnschrift SemiLight SemiConde</vt:lpstr>
      <vt:lpstr>Calibri</vt:lpstr>
      <vt:lpstr>Calibri Light</vt:lpstr>
      <vt:lpstr>Wingdings</vt:lpstr>
      <vt:lpstr>Office Theme</vt:lpstr>
      <vt:lpstr>Retrospect</vt:lpstr>
      <vt:lpstr>SISTEM INFORMASI GEOGRAFIS</vt:lpstr>
      <vt:lpstr>PowerPoint Presentation</vt:lpstr>
      <vt:lpstr>GIS (Geographic Information Systems)</vt:lpstr>
      <vt:lpstr>Pengenalan GIS</vt:lpstr>
      <vt:lpstr>Apa GIS ? </vt:lpstr>
      <vt:lpstr>Alat Untuk GIS</vt:lpstr>
      <vt:lpstr>Sumber Data GIS</vt:lpstr>
      <vt:lpstr>Sistem Informasi Konvensional</vt:lpstr>
      <vt:lpstr>GIS Menjawab :</vt:lpstr>
      <vt:lpstr>Jawab pertanyaan berikut dengan GIS:</vt:lpstr>
      <vt:lpstr>Data Data Data </vt:lpstr>
      <vt:lpstr>GIS Data</vt:lpstr>
      <vt:lpstr>Databases</vt:lpstr>
      <vt:lpstr>Memvisualisasikan Data</vt:lpstr>
      <vt:lpstr>“Layer” Dari Data GIS</vt:lpstr>
      <vt:lpstr>“Layer” Dari Data GIS</vt:lpstr>
      <vt:lpstr>“Layer” Dari Data GIS</vt:lpstr>
      <vt:lpstr>“Layer” Dari Data GIS</vt:lpstr>
      <vt:lpstr>“Layer” Dari Data GIS</vt:lpstr>
      <vt:lpstr>Menggabungkan GIS dengan Data</vt:lpstr>
      <vt:lpstr>Peta dan Database Intraktif</vt:lpstr>
      <vt:lpstr>Peta dan Database Intraktif</vt:lpstr>
      <vt:lpstr>Queries and Restrictions </vt:lpstr>
      <vt:lpstr>GIS Mengubah Data Menjadi Informasi</vt:lpstr>
      <vt:lpstr>Contoh GIS</vt:lpstr>
      <vt:lpstr>Jumlah Kasus AIDS</vt:lpstr>
      <vt:lpstr>GIS DPUPR KAB. BADUNG</vt:lpstr>
      <vt:lpstr>GIS Desa Punggul Kec. Abiansemal Kab. Badung Bali</vt:lpstr>
      <vt:lpstr>Kementerian Agraria dan Tata Ruang / Badan Pertanahan Nasional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GEOGRAFIS</dc:title>
  <dc:creator>Windows User</dc:creator>
  <cp:lastModifiedBy>Windows User</cp:lastModifiedBy>
  <cp:revision>54</cp:revision>
  <dcterms:created xsi:type="dcterms:W3CDTF">2018-10-04T05:56:47Z</dcterms:created>
  <dcterms:modified xsi:type="dcterms:W3CDTF">2018-10-04T07:54:36Z</dcterms:modified>
</cp:coreProperties>
</file>